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6"/>
  </p:notesMasterIdLst>
  <p:handoutMasterIdLst>
    <p:handoutMasterId r:id="rId17"/>
  </p:handoutMasterIdLst>
  <p:sldIdLst>
    <p:sldId id="287" r:id="rId2"/>
    <p:sldId id="327" r:id="rId3"/>
    <p:sldId id="331" r:id="rId4"/>
    <p:sldId id="333" r:id="rId5"/>
    <p:sldId id="341" r:id="rId6"/>
    <p:sldId id="342" r:id="rId7"/>
    <p:sldId id="334" r:id="rId8"/>
    <p:sldId id="343" r:id="rId9"/>
    <p:sldId id="335" r:id="rId10"/>
    <p:sldId id="336" r:id="rId11"/>
    <p:sldId id="337" r:id="rId12"/>
    <p:sldId id="338" r:id="rId13"/>
    <p:sldId id="339" r:id="rId14"/>
    <p:sldId id="344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4" autoAdjust="0"/>
    <p:restoredTop sz="88698" autoAdjust="0"/>
  </p:normalViewPr>
  <p:slideViewPr>
    <p:cSldViewPr snapToGrid="0">
      <p:cViewPr varScale="1">
        <p:scale>
          <a:sx n="72" d="100"/>
          <a:sy n="72" d="100"/>
        </p:scale>
        <p:origin x="4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C5F9B246-C22F-44D5-8123-8CB0E5FA1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4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50E7099-415D-4495-AF8C-5C4F2043B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E9A7B-CC9F-44B3-AB3F-EAE6EE6F30E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1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2C0A-FFA0-4385-8A52-5B32434DF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65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11C7-684C-400C-A483-5446B7A94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82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EE7F-A40B-41C8-BAC9-CBF78397F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9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3181-A36E-4FEE-A18E-4BC5F7571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2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EC89-FA19-4842-A1FE-00C74F46C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4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6467-E4C9-45E0-AAB3-0399E8B8A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61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2ABC-7B32-4EDE-848B-FB26D1F6D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30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CF10-8EC1-48EF-B77C-A28A76391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3F6E01-35D4-4D96-9AD8-CA70FDE7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21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078A3-FA4F-4591-A43C-316FB1B88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1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176-8352-48CC-ABF0-8AC9CC2F3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7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1169177F-BDDF-4BFC-B763-B19BD524C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nect.ebsco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Tutorial</a:t>
            </a:r>
          </a:p>
        </p:txBody>
      </p:sp>
      <p:pic>
        <p:nvPicPr>
          <p:cNvPr id="15363" name="Picture 16" descr="EIS Logo_CMYK_Vertical.png" title="EBSCO Information Service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connect.ebsco.com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647825" y="2874963"/>
            <a:ext cx="5826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 err="1">
                <a:cs typeface="Arial" panose="020B0604020202020204" pitchFamily="34" charset="0"/>
              </a:rPr>
              <a:t>Leggere</a:t>
            </a:r>
            <a:r>
              <a:rPr lang="en-US" altLang="en-US" sz="4800" dirty="0"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cs typeface="Arial" panose="020B0604020202020204" pitchFamily="34" charset="0"/>
              </a:rPr>
              <a:t>gli</a:t>
            </a:r>
            <a:r>
              <a:rPr lang="en-US" altLang="en-US" sz="4800" dirty="0"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4800" dirty="0">
              <a:cs typeface="Arial" panose="020B0604020202020204" pitchFamily="34" charset="0"/>
            </a:endParaRPr>
          </a:p>
          <a:p>
            <a:pPr algn="ctr"/>
            <a:endParaRPr lang="en-US" altLang="en-US" sz="4800" dirty="0">
              <a:cs typeface="Arial" panose="020B0604020202020204" pitchFamily="34" charset="0"/>
            </a:endParaRPr>
          </a:p>
          <a:p>
            <a:pPr algn="ctr"/>
            <a:r>
              <a:rPr lang="en-US" altLang="en-US" sz="4800" dirty="0" err="1">
                <a:cs typeface="Arial" panose="020B0604020202020204" pitchFamily="34" charset="0"/>
              </a:rPr>
              <a:t>su</a:t>
            </a:r>
            <a:r>
              <a:rPr lang="en-US" altLang="en-US" sz="4800" dirty="0">
                <a:cs typeface="Arial" panose="020B0604020202020204" pitchFamily="34" charset="0"/>
              </a:rPr>
              <a:t> EBSCO</a:t>
            </a:r>
            <a:r>
              <a:rPr lang="en-US" altLang="en-US" sz="4800" i="1" dirty="0">
                <a:cs typeface="Arial" panose="020B0604020202020204" pitchFamily="34" charset="0"/>
              </a:rPr>
              <a:t>host</a:t>
            </a:r>
          </a:p>
        </p:txBody>
      </p:sp>
      <p:pic>
        <p:nvPicPr>
          <p:cNvPr id="15366" name="Picture 3" title="EBSCO eBook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944938"/>
            <a:ext cx="714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title="screenshot of eBook viewer with Print Pages to PDF tool open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8994775" cy="559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13"/>
          <p:cNvSpPr txBox="1">
            <a:spLocks noChangeArrowheads="1"/>
          </p:cNvSpPr>
          <p:nvPr/>
        </p:nvSpPr>
        <p:spPr bwMode="auto">
          <a:xfrm>
            <a:off x="65088" y="5776913"/>
            <a:ext cx="8886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Premete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Print Pages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un eBook EBSCO.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Effettuate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selezione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PDF.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funzionalità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del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browser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aprirà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consentendovi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con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seconda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limiti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specificati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dall’editore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possono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sino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 100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un eBook EBSCO come file PDF (per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utente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attraverso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 viewer.</a:t>
            </a:r>
          </a:p>
        </p:txBody>
      </p:sp>
      <p:sp>
        <p:nvSpPr>
          <p:cNvPr id="25604" name="Rectangle 7" title="red box highlighting Print Pages button"/>
          <p:cNvSpPr>
            <a:spLocks noChangeArrowheads="1"/>
          </p:cNvSpPr>
          <p:nvPr/>
        </p:nvSpPr>
        <p:spPr bwMode="auto">
          <a:xfrm>
            <a:off x="5084763" y="415925"/>
            <a:ext cx="809625" cy="2444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25605" name="Straight Arrow Connector 3"/>
          <p:cNvCxnSpPr>
            <a:cxnSpLocks noChangeShapeType="1"/>
          </p:cNvCxnSpPr>
          <p:nvPr/>
        </p:nvCxnSpPr>
        <p:spPr bwMode="auto">
          <a:xfrm flipH="1">
            <a:off x="3521075" y="649288"/>
            <a:ext cx="1760538" cy="11017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25606" name="Straight Arrow Connector 5" title="red arrow pointing to Include in PDF page options"/>
          <p:cNvCxnSpPr>
            <a:cxnSpLocks noChangeShapeType="1"/>
          </p:cNvCxnSpPr>
          <p:nvPr/>
        </p:nvCxnSpPr>
        <p:spPr bwMode="auto">
          <a:xfrm flipH="1">
            <a:off x="1589088" y="660400"/>
            <a:ext cx="3916362" cy="14081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Arrow Connector 12" title="red arrow pointing to Page limit indicator"/>
          <p:cNvCxnSpPr>
            <a:cxnSpLocks noChangeShapeType="1"/>
          </p:cNvCxnSpPr>
          <p:nvPr/>
        </p:nvCxnSpPr>
        <p:spPr bwMode="auto">
          <a:xfrm flipH="1">
            <a:off x="1676400" y="660400"/>
            <a:ext cx="3829050" cy="7000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title="screenshot of eBook displayed in eBook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87313"/>
            <a:ext cx="8970962" cy="59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13"/>
          <p:cNvSpPr txBox="1">
            <a:spLocks noChangeArrowheads="1"/>
          </p:cNvSpPr>
          <p:nvPr/>
        </p:nvSpPr>
        <p:spPr bwMode="auto">
          <a:xfrm>
            <a:off x="220663" y="6053138"/>
            <a:ext cx="8578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viewer,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eBook, ad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ingradire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ridurre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direttamente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frecce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inserendo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“Enter”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tastiera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26628" name="Rectangle 7" title="red box highlighting page arrows and page number entry field"/>
          <p:cNvSpPr>
            <a:spLocks noChangeArrowheads="1"/>
          </p:cNvSpPr>
          <p:nvPr/>
        </p:nvSpPr>
        <p:spPr bwMode="auto">
          <a:xfrm>
            <a:off x="4022725" y="5726113"/>
            <a:ext cx="1100138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6629" name="Rectangle 7" title="red box highlighting page zoom tools"/>
          <p:cNvSpPr>
            <a:spLocks noChangeArrowheads="1"/>
          </p:cNvSpPr>
          <p:nvPr/>
        </p:nvSpPr>
        <p:spPr bwMode="auto">
          <a:xfrm>
            <a:off x="985838" y="5688013"/>
            <a:ext cx="1009650" cy="3048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title="screenshot of EPUB format eBook displayed in eBook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87313"/>
            <a:ext cx="8986838" cy="589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220663" y="6062663"/>
            <a:ext cx="8578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leggete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formato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EPUB,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strumenti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fondo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al Viewer,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consentono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adattare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l’area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visualizzazione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zoomarla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Potete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anche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andare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direttamente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all’inizio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un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capitolo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una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sezione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usando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frecce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sinistra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basso.   </a:t>
            </a:r>
          </a:p>
        </p:txBody>
      </p:sp>
      <p:sp>
        <p:nvSpPr>
          <p:cNvPr id="27652" name="Rectangle 7" title="red box highlighting page arrows"/>
          <p:cNvSpPr>
            <a:spLocks noChangeArrowheads="1"/>
          </p:cNvSpPr>
          <p:nvPr/>
        </p:nvSpPr>
        <p:spPr bwMode="auto">
          <a:xfrm>
            <a:off x="4202113" y="5680075"/>
            <a:ext cx="750887" cy="2825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7653" name="Rectangle 7" title="red box highlighting fit page to viewport tool and page zoom tools"/>
          <p:cNvSpPr>
            <a:spLocks noChangeArrowheads="1"/>
          </p:cNvSpPr>
          <p:nvPr/>
        </p:nvSpPr>
        <p:spPr bwMode="auto">
          <a:xfrm>
            <a:off x="125413" y="5659438"/>
            <a:ext cx="1260475" cy="3048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title="screenshot of EBSCOhost online Help win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375"/>
            <a:ext cx="8986838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Oval 23" title="red circle highlighting Help link in top toolbar"/>
          <p:cNvSpPr>
            <a:spLocks noChangeArrowheads="1"/>
          </p:cNvSpPr>
          <p:nvPr/>
        </p:nvSpPr>
        <p:spPr bwMode="auto">
          <a:xfrm>
            <a:off x="8382000" y="57150"/>
            <a:ext cx="401638" cy="280988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8676" name="Text Box 31"/>
          <p:cNvSpPr txBox="1">
            <a:spLocks noChangeArrowheads="1"/>
          </p:cNvSpPr>
          <p:nvPr/>
        </p:nvSpPr>
        <p:spPr bwMode="auto">
          <a:xfrm>
            <a:off x="1059587" y="6311970"/>
            <a:ext cx="702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buClr>
                <a:schemeClr val="accent2"/>
              </a:buClr>
              <a:buSzPct val="70000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qualsiasi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cliccate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vedere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guida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dedicata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7BD19D4-D1AE-46AA-9C50-798DE09F7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55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 ulteriori informazioni visitate il sito di assistenza EBSCO: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20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https://connect.ebsco.com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021CA-FE96-4171-8276-92889A415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6" t="19287" r="25814" b="50000"/>
          <a:stretch/>
        </p:blipFill>
        <p:spPr>
          <a:xfrm>
            <a:off x="1152000" y="1823561"/>
            <a:ext cx="6840000" cy="23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title="screenshot of eBook Collection search screen on EBSCOh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01125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82550" y="6248400"/>
            <a:ext cx="8780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Benvenuti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al tutorial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lettura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 EBSCO.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Vedremo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come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leggere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gli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 EBSCO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attraverso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viewer online.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title="screenshot of eBooks result list on EBSCOhost with reading and downloading options highligh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86838" cy="571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17"/>
          <p:cNvSpPr txBox="1">
            <a:spLocks noChangeArrowheads="1"/>
          </p:cNvSpPr>
          <p:nvPr/>
        </p:nvSpPr>
        <p:spPr bwMode="auto">
          <a:xfrm>
            <a:off x="38100" y="5918200"/>
            <a:ext cx="9036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Avete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diverse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opzioni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risultati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Potrete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leggere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full text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formato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PDF o EPUB,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seconda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disponibilità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Oppure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leggerlo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offline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successivamente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visualizzare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l’indice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un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titolo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selezionato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vedere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più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rilevanti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un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rispetto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termini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ricercati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8436" name="Rectangle 37" title="red box highlighting Full text reading and downloading options"/>
          <p:cNvSpPr>
            <a:spLocks noChangeArrowheads="1"/>
          </p:cNvSpPr>
          <p:nvPr/>
        </p:nvSpPr>
        <p:spPr bwMode="auto">
          <a:xfrm>
            <a:off x="2625725" y="4802188"/>
            <a:ext cx="2876550" cy="5016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title="screenshot of eBook in EBSCO eBook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8958263" cy="588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88900" y="6053138"/>
            <a:ext cx="8963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PDF o EPUB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 Full Text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risultati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apre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automaticamente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nell’eBook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Viewer.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cima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colonna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sinistra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sono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disposizione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diversi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strumenti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L’indice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del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eBook è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accessibile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voce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Contents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9460" name="Rectangle 7" title="red box highlighting table of contents and chapter download links"/>
          <p:cNvSpPr>
            <a:spLocks noChangeArrowheads="1"/>
          </p:cNvSpPr>
          <p:nvPr/>
        </p:nvSpPr>
        <p:spPr bwMode="auto">
          <a:xfrm>
            <a:off x="315913" y="3222625"/>
            <a:ext cx="1795462" cy="2667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461" name="Rectangle 2" title="red box highlighting Contents link"/>
          <p:cNvSpPr>
            <a:spLocks noChangeArrowheads="1"/>
          </p:cNvSpPr>
          <p:nvPr/>
        </p:nvSpPr>
        <p:spPr bwMode="auto">
          <a:xfrm>
            <a:off x="201613" y="846138"/>
            <a:ext cx="527050" cy="3079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title="screenshot of eBook in EBSCO eBook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8958263" cy="530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90487" y="5376863"/>
            <a:ext cx="8963025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L’indicatore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Publisher Permissions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mostra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numero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possono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salvate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copiate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incollate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se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funzionalità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è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consentita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ed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anche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se un eBook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può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meno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essere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per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lettura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offline.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salvataggio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sono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consentiti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numero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viene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aggiornato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base 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quante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stampate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salvate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computer.</a:t>
            </a:r>
          </a:p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L’indicatore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eBook Availability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mostra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numero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copie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del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libro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attualmente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disponibili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attraverso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istituzione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3" name="Straight Arrow Connector 2" title="red arrow pointing to publisher permissions"/>
          <p:cNvCxnSpPr/>
          <p:nvPr/>
        </p:nvCxnSpPr>
        <p:spPr>
          <a:xfrm flipH="1" flipV="1">
            <a:off x="1916113" y="2613025"/>
            <a:ext cx="1077912" cy="1412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 title="red arrow pointing to ebook availability indicator"/>
          <p:cNvCxnSpPr/>
          <p:nvPr/>
        </p:nvCxnSpPr>
        <p:spPr>
          <a:xfrm flipH="1">
            <a:off x="1916113" y="2754313"/>
            <a:ext cx="1077912" cy="2508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title="screenshot of eBook in EBSCO eBook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8958263" cy="580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88900" y="6086475"/>
            <a:ext cx="896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sull’icona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Download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capitolo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dell’eBook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state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consultando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508" name="Rectangle 7" title="red box highlighting chapter download links"/>
          <p:cNvSpPr>
            <a:spLocks noChangeArrowheads="1"/>
          </p:cNvSpPr>
          <p:nvPr/>
        </p:nvSpPr>
        <p:spPr bwMode="auto">
          <a:xfrm>
            <a:off x="1774825" y="3211513"/>
            <a:ext cx="306388" cy="257968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title="screenshot of eBook in EBSCO eBook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3188" cy="584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133350" y="6261100"/>
            <a:ext cx="888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Within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eBook. </a:t>
            </a:r>
          </a:p>
        </p:txBody>
      </p:sp>
      <p:sp>
        <p:nvSpPr>
          <p:cNvPr id="22532" name="Rectangle 7" title="red box highlighting Search Within link"/>
          <p:cNvSpPr>
            <a:spLocks noChangeArrowheads="1"/>
          </p:cNvSpPr>
          <p:nvPr/>
        </p:nvSpPr>
        <p:spPr bwMode="auto">
          <a:xfrm>
            <a:off x="685800" y="838200"/>
            <a:ext cx="711200" cy="3000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title="screenshot of ebook with keywords highlighted in ebook tex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8988425" cy="535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133350" y="5507038"/>
            <a:ext cx="88868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Inserite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parole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chiave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riquadro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ricerca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sull’icona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con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d’ingrandimento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corrispondenze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con 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parole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chiave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saranno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elencate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sotto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riquadro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ricerca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una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parola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linkata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colonna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sinistra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andare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direttamente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quale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appare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la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parola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chiave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cercate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all’interno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di un eBook EBSCO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formato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PDF,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ogni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occorrenza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parola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chiave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è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evidenziata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pagine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in cui è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presente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4" name="Straight Arrow Connector 3" title="red arrow pointing to highligted keyword in text"/>
          <p:cNvCxnSpPr/>
          <p:nvPr/>
        </p:nvCxnSpPr>
        <p:spPr>
          <a:xfrm flipH="1" flipV="1">
            <a:off x="6530975" y="2709863"/>
            <a:ext cx="1797050" cy="1317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title="red arrow pointing to highlighted keyword in text"/>
          <p:cNvCxnSpPr/>
          <p:nvPr/>
        </p:nvCxnSpPr>
        <p:spPr>
          <a:xfrm flipH="1">
            <a:off x="6149975" y="2841625"/>
            <a:ext cx="2178050" cy="1635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 title="red box highlighting search box with keyword"/>
          <p:cNvSpPr/>
          <p:nvPr/>
        </p:nvSpPr>
        <p:spPr>
          <a:xfrm>
            <a:off x="206375" y="1154113"/>
            <a:ext cx="2178050" cy="2936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 title="red arrow pointing to chapter title in keyword matches"/>
          <p:cNvCxnSpPr/>
          <p:nvPr/>
        </p:nvCxnSpPr>
        <p:spPr>
          <a:xfrm flipH="1">
            <a:off x="2046288" y="2601913"/>
            <a:ext cx="1001712" cy="6635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title="screenshot of eBook viewer with My Notes feature open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6200"/>
            <a:ext cx="8993187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133350" y="5614988"/>
            <a:ext cx="88868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Quando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consultate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un eBook in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formato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PDF,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My Notes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creare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una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nota al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testo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che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potete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salvare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cartella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personale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My EBSCO</a:t>
            </a:r>
            <a:r>
              <a:rPr lang="en-US" altLang="en-US" sz="1400" i="1" dirty="0">
                <a:solidFill>
                  <a:schemeClr val="tx1"/>
                </a:solidFill>
                <a:latin typeface="Arial" panose="020B0604020202020204" pitchFamily="34" charset="0"/>
              </a:rPr>
              <a:t>host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Cercate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parole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dizionario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selezionando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Dictionary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nel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menu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delle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funzionalità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sopra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testo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1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Cliccate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bottone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Download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scaricare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l’eBook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vostro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computer. </a:t>
            </a:r>
          </a:p>
        </p:txBody>
      </p:sp>
      <p:sp>
        <p:nvSpPr>
          <p:cNvPr id="24580" name="Rectangle 7" title="red box highlighting My Notes link"/>
          <p:cNvSpPr>
            <a:spLocks noChangeArrowheads="1"/>
          </p:cNvSpPr>
          <p:nvPr/>
        </p:nvSpPr>
        <p:spPr bwMode="auto">
          <a:xfrm>
            <a:off x="1311275" y="860425"/>
            <a:ext cx="517525" cy="27781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4581" name="Rectangle 2" title="red box highlighting Download button"/>
          <p:cNvSpPr>
            <a:spLocks noChangeArrowheads="1"/>
          </p:cNvSpPr>
          <p:nvPr/>
        </p:nvSpPr>
        <p:spPr bwMode="auto">
          <a:xfrm>
            <a:off x="8175625" y="425450"/>
            <a:ext cx="781050" cy="2444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/>
          </a:p>
        </p:txBody>
      </p:sp>
      <p:cxnSp>
        <p:nvCxnSpPr>
          <p:cNvPr id="24582" name="Straight Arrow Connector 5" title="red arrow pointing to My Notes text field"/>
          <p:cNvCxnSpPr>
            <a:cxnSpLocks noChangeShapeType="1"/>
            <a:stCxn id="24580" idx="2"/>
          </p:cNvCxnSpPr>
          <p:nvPr/>
        </p:nvCxnSpPr>
        <p:spPr bwMode="auto">
          <a:xfrm flipH="1">
            <a:off x="1192213" y="1138238"/>
            <a:ext cx="377825" cy="10239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 title="red arrow pointing to Dictionary link"/>
          <p:cNvCxnSpPr/>
          <p:nvPr/>
        </p:nvCxnSpPr>
        <p:spPr>
          <a:xfrm flipH="1" flipV="1">
            <a:off x="6824663" y="582613"/>
            <a:ext cx="219075" cy="755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4728</TotalTime>
  <Words>575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Georgia</vt:lpstr>
      <vt:lpstr>Times New Roman</vt:lpstr>
      <vt:lpstr>Wingdings</vt:lpstr>
      <vt:lpstr>Wingdings 2</vt:lpstr>
      <vt:lpstr>Civic</vt:lpstr>
      <vt:lpstr>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Jonathan Williams</dc:creator>
  <cp:lastModifiedBy>Alisia Poggio</cp:lastModifiedBy>
  <cp:revision>341</cp:revision>
  <dcterms:created xsi:type="dcterms:W3CDTF">2006-11-29T14:42:47Z</dcterms:created>
  <dcterms:modified xsi:type="dcterms:W3CDTF">2019-11-29T13:50:51Z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